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7" r:id="rId5"/>
    <p:sldId id="473" r:id="rId6"/>
    <p:sldId id="506" r:id="rId7"/>
    <p:sldId id="492" r:id="rId8"/>
    <p:sldId id="505" r:id="rId9"/>
    <p:sldId id="493" r:id="rId10"/>
    <p:sldId id="508" r:id="rId11"/>
    <p:sldId id="504" r:id="rId12"/>
    <p:sldId id="503" r:id="rId13"/>
    <p:sldId id="475" r:id="rId14"/>
    <p:sldId id="502" r:id="rId15"/>
    <p:sldId id="477" r:id="rId16"/>
    <p:sldId id="501" r:id="rId17"/>
    <p:sldId id="478" r:id="rId18"/>
    <p:sldId id="500" r:id="rId19"/>
    <p:sldId id="479" r:id="rId20"/>
    <p:sldId id="499" r:id="rId21"/>
    <p:sldId id="480" r:id="rId22"/>
    <p:sldId id="498" r:id="rId23"/>
    <p:sldId id="481" r:id="rId24"/>
    <p:sldId id="497" r:id="rId25"/>
    <p:sldId id="482" r:id="rId26"/>
    <p:sldId id="496" r:id="rId27"/>
    <p:sldId id="483" r:id="rId28"/>
    <p:sldId id="495" r:id="rId29"/>
    <p:sldId id="484" r:id="rId30"/>
    <p:sldId id="4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4660"/>
  </p:normalViewPr>
  <p:slideViewPr>
    <p:cSldViewPr snapToGrid="0">
      <p:cViewPr>
        <p:scale>
          <a:sx n="50" d="100"/>
          <a:sy n="50" d="100"/>
        </p:scale>
        <p:origin x="3108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G3A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Sunspots and solar radiation; geomagnetic field and stability indices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the least reliable bands for long-distance communications during periods of low solar activity?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80 meters and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60 meters and 40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30 meters and 20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meters, 12 meters, and 10 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998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6348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solar flux index?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measure of the highest frequency that is useful for ionospheric propagation between two points on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count of sunspots that is adjusted for solar emissions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Another name for the American sunspot number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measure of solar radiation with a wavelength of 10.7 centimeters</a:t>
            </a:r>
          </a:p>
        </p:txBody>
      </p:sp>
    </p:spTree>
    <p:extLst>
      <p:ext uri="{BB962C8B-B14F-4D97-AF65-F5344CB8AC3E}">
        <p14:creationId xmlns:p14="http://schemas.microsoft.com/office/powerpoint/2010/main" val="1551838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solar flux index?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measure of the highest frequency that is useful for ionospheric propagation between two points on Earth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count of sunspots that is adjusted for solar emissions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Another name for the American sunspot number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measure of solar radiation with a wavelength of 10.7 centimeters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2099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911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geomagnetic storm?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sudden drop in the solar flux 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thunderstorm that affects radio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Ripples in the geomagnetic force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temporary disturbance in Earth’s geomagnetic field</a:t>
            </a:r>
          </a:p>
        </p:txBody>
      </p:sp>
    </p:spTree>
    <p:extLst>
      <p:ext uri="{BB962C8B-B14F-4D97-AF65-F5344CB8AC3E}">
        <p14:creationId xmlns:p14="http://schemas.microsoft.com/office/powerpoint/2010/main" val="3048264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geomagnetic storm?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sudden drop in the solar flux index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thunderstorm that affects radio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Ripples in the geomagnetic force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temporary disturbance in Earth’s geomagnetic field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687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At what point in the solar cycle does the 20-meter band usually support worldwide propagation during daylight hours?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the summer solstice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at the maximum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at the minimum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any point</a:t>
            </a:r>
          </a:p>
        </p:txBody>
      </p:sp>
    </p:spTree>
    <p:extLst>
      <p:ext uri="{BB962C8B-B14F-4D97-AF65-F5344CB8AC3E}">
        <p14:creationId xmlns:p14="http://schemas.microsoft.com/office/powerpoint/2010/main" val="3863983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At what point in the solar cycle does the 20-meter band usually support worldwide propagation during daylight hours?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the summer solstice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at the maximum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at the minimum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any point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1288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a geomagnetic storm affect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Improve high-latitude HF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Degrade ground wave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Improve ground wave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Degrade high-latitude HF propagation</a:t>
            </a:r>
          </a:p>
        </p:txBody>
      </p:sp>
    </p:spTree>
    <p:extLst>
      <p:ext uri="{BB962C8B-B14F-4D97-AF65-F5344CB8AC3E}">
        <p14:creationId xmlns:p14="http://schemas.microsoft.com/office/powerpoint/2010/main" val="18562537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a geomagnetic storm affect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Improve high-latitude HF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Degrade ground wave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Improve ground wave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Degrade high-latitude HF propagation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7909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067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high geomagnetic activity benefit radio communications?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Creates auroras that can reflect VHF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Increases signal strength for HF signals passing through the polar regions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Improve HF long path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Reduce long delayed echoes</a:t>
            </a:r>
          </a:p>
        </p:txBody>
      </p:sp>
    </p:spTree>
    <p:extLst>
      <p:ext uri="{BB962C8B-B14F-4D97-AF65-F5344CB8AC3E}">
        <p14:creationId xmlns:p14="http://schemas.microsoft.com/office/powerpoint/2010/main" val="2130726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high geomagnetic activity benefit radio communications?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Creates auroras that can reflect VHF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Increases signal strength for HF signals passing through the polar regions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Improve HF long path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Reduce long delayed echoes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595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178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HF propagation conditions to vary periodically in a 26- to 28-day cycle?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term oscillations in the upper atmosphere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Cyclic variation in Earth’s radiation belts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Rotation of the Sun’s surface layers around its axis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position of the Moon in its orbit</a:t>
            </a:r>
          </a:p>
        </p:txBody>
      </p:sp>
    </p:spTree>
    <p:extLst>
      <p:ext uri="{BB962C8B-B14F-4D97-AF65-F5344CB8AC3E}">
        <p14:creationId xmlns:p14="http://schemas.microsoft.com/office/powerpoint/2010/main" val="755447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HF propagation conditions to vary periodically in a 26- to 28-day cycle?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term oscillations in the upper atmosphere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Cyclic variation in Earth’s radiation belts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Rotation of the Sun’s surface layers around its axis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position of the Moon in its orbit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488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long does it take a coronal mass ejection to affect radio propagation on Earth?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 to 8 minutes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hours to several days</a:t>
            </a:r>
          </a:p>
        </p:txBody>
      </p:sp>
    </p:spTree>
    <p:extLst>
      <p:ext uri="{BB962C8B-B14F-4D97-AF65-F5344CB8AC3E}">
        <p14:creationId xmlns:p14="http://schemas.microsoft.com/office/powerpoint/2010/main" val="1504052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long does it take a coronal mass ejection to affect radio propagation on Earth?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 to 8 minutes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hours to several days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003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K-index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relative position of sunspots on the surface of the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short-term stability of Earth’s geomagnetic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short-term stability of the Sun’s 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radio flux at Boulder, Colorado</a:t>
            </a:r>
          </a:p>
        </p:txBody>
      </p:sp>
    </p:spTree>
    <p:extLst>
      <p:ext uri="{BB962C8B-B14F-4D97-AF65-F5344CB8AC3E}">
        <p14:creationId xmlns:p14="http://schemas.microsoft.com/office/powerpoint/2010/main" val="6521313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K-index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relative position of sunspots on the surface of the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short-term stability of Earth’s geomagnetic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short-term stability of the Sun’s 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radio flux at Boulder, Colorado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804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6826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A-index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relative position of sunspots on the surface of the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amount of polarization of the Sun’s electric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long-term stability of Earth’s geomagnetic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radio flux at Boulder, Colorado</a:t>
            </a:r>
          </a:p>
        </p:txBody>
      </p:sp>
    </p:spTree>
    <p:extLst>
      <p:ext uri="{BB962C8B-B14F-4D97-AF65-F5344CB8AC3E}">
        <p14:creationId xmlns:p14="http://schemas.microsoft.com/office/powerpoint/2010/main" val="33880840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the A-index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relative position of sunspots on the surface of the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amount of polarization of the Sun’s electric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long-term stability of Earth’s geomagnetic field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radio flux at Boulder, Colorado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66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25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long distance radio communication usually affected by the charged particles that reach Earth from solar coronal holes?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HF communication is improved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HF communication is disturbed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VHF/UHF ducting is improved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VHF/UHF ducting is disturbed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higher sunspot number affect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sunspot numbers generally indicate a greater probability of good propagation at higher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sunspot numbers generally indicate greater probability of sporadic 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zero sunspot number indicates that radio propagation is not possible on any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zero sunspot number indicates undisturbed conditions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G3A14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long distance radio communication usually affected by the charged particles that reach Earth from solar coronal holes?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HF communication is improved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HF communication is disturbed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VHF/UHF ducting is improved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VHF/UHF ducting is disturbed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9075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934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higher sunspot number affect HF propagation?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sunspot numbers generally indicate a greater probability of good propagation at higher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Lower sunspot numbers generally indicate greater probability of sporadic E propagation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zero sunspot number indicates that radio propagation is not possible on any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zero sunspot number indicates undisturbed conditions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16577"/>
            <a:ext cx="11277600" cy="96137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243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G3A02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effect does a sudden ionospheric disturbance have on the daytime ionospheric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enhances propagation on all HF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disrupts signals on lower frequencies more than those on higher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disrupts communications via satellite more than direct communications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None, because only areas on the night side of the Earth are affected</a:t>
            </a: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G3A02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What effect does a sudden ionospheric disturbance have on the daytime ionospheric propagation?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enhances propagation on all HF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disrupts signals on lower frequencies more than those on higher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disrupts communications via satellite more than direct communications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None, because only areas on the night side of the Earth are affected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68716"/>
            <a:ext cx="11277600" cy="8804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98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Approximately how long does it take the increased ultraviolet and X-ray radiation from a solar flare to affect radio propagation on Earth?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 to 2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 minutes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 to 40 hours</a:t>
            </a:r>
          </a:p>
        </p:txBody>
      </p:sp>
    </p:spTree>
    <p:extLst>
      <p:ext uri="{BB962C8B-B14F-4D97-AF65-F5344CB8AC3E}">
        <p14:creationId xmlns:p14="http://schemas.microsoft.com/office/powerpoint/2010/main" val="3429769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Approximately how long does it take the increased ultraviolet and X-ray radiation from a solar flare to affect radio propagation on Earth?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28 days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 to 2 hours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8 minutes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20 to 40 hours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9011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24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G3A04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the least reliable bands for long-distance communications during periods of low solar activity?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80 meters and 160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60 meters and 40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30 meters and 20 meters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meters, 12 meters, and 10 meters</a:t>
            </a:r>
          </a:p>
        </p:txBody>
      </p:sp>
    </p:spTree>
    <p:extLst>
      <p:ext uri="{BB962C8B-B14F-4D97-AF65-F5344CB8AC3E}">
        <p14:creationId xmlns:p14="http://schemas.microsoft.com/office/powerpoint/2010/main" val="1177585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1450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20</cp:revision>
  <dcterms:created xsi:type="dcterms:W3CDTF">2023-05-09T14:58:22Z</dcterms:created>
  <dcterms:modified xsi:type="dcterms:W3CDTF">2023-05-12T18:00:09Z</dcterms:modified>
</cp:coreProperties>
</file>